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193BE6-CC99-4673-A77D-F26EC82784B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697090-BC61-4F93-B3BC-3F9BE9CDC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3058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  <a:latin typeface="Baskerville Old Face" pitchFamily="18" charset="0"/>
              </a:rPr>
              <a:t>“Healthy body is a source of achieving the highest goal of life”</a:t>
            </a:r>
            <a:endParaRPr lang="en-US" dirty="0">
              <a:solidFill>
                <a:srgbClr val="990000"/>
              </a:solidFill>
              <a:latin typeface="Baskerville Old Fac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50416"/>
                </a:solidFill>
              </a:rPr>
              <a:t>FITNESS</a:t>
            </a:r>
            <a:endParaRPr lang="en-US" dirty="0">
              <a:solidFill>
                <a:srgbClr val="05041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3581400"/>
            <a:ext cx="46348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Dr. </a:t>
            </a:r>
            <a:r>
              <a:rPr lang="en-US" sz="2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Subhas</a:t>
            </a:r>
            <a:r>
              <a:rPr lang="en-US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Chandra Nandi</a:t>
            </a:r>
            <a:endParaRPr lang="en-US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50416"/>
                </a:solidFill>
              </a:rPr>
              <a:t>Strength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Speed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Endurance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Flexibility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Co-</a:t>
            </a:r>
            <a:r>
              <a:rPr lang="en-US" dirty="0" err="1" smtClean="0">
                <a:solidFill>
                  <a:srgbClr val="050416"/>
                </a:solidFill>
              </a:rPr>
              <a:t>ordinative</a:t>
            </a:r>
            <a:r>
              <a:rPr lang="en-US" dirty="0" smtClean="0">
                <a:solidFill>
                  <a:srgbClr val="050416"/>
                </a:solidFill>
              </a:rPr>
              <a:t> Ability</a:t>
            </a:r>
            <a:endParaRPr lang="en-US" dirty="0">
              <a:solidFill>
                <a:srgbClr val="050416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>
                <a:solidFill>
                  <a:srgbClr val="800000"/>
                </a:solidFill>
                <a:latin typeface="Baskerville Old Face" pitchFamily="18" charset="0"/>
              </a:rPr>
              <a:t>Training Components</a:t>
            </a:r>
            <a:endParaRPr lang="en-US" dirty="0">
              <a:solidFill>
                <a:srgbClr val="80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67000"/>
            <a:ext cx="8153400" cy="175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Maximum Strength : </a:t>
            </a:r>
            <a:r>
              <a:rPr lang="en-US" dirty="0" smtClean="0"/>
              <a:t>It is the ability to overcome or to act against maximal resistance. </a:t>
            </a:r>
            <a:r>
              <a:rPr lang="en-US" sz="1600" dirty="0" smtClean="0">
                <a:solidFill>
                  <a:srgbClr val="002060"/>
                </a:solidFill>
              </a:rPr>
              <a:t>Weight lifting, take off in jump, throws, start and acceleration phase in sprints etc.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600200"/>
          </a:xfrm>
        </p:spPr>
        <p:txBody>
          <a:bodyPr>
            <a:normAutofit fontScale="90000"/>
          </a:bodyPr>
          <a:lstStyle/>
          <a:p>
            <a:r>
              <a:rPr smtClean="0"/>
              <a:t> </a:t>
            </a:r>
            <a:r>
              <a:rPr smtClean="0">
                <a:solidFill>
                  <a:srgbClr val="C00000"/>
                </a:solidFill>
              </a:rPr>
              <a:t>Strength :</a:t>
            </a:r>
            <a:r>
              <a:rPr smtClean="0"/>
              <a:t> </a:t>
            </a:r>
            <a:r>
              <a:rPr sz="4000" smtClean="0">
                <a:solidFill>
                  <a:schemeClr val="bg2">
                    <a:lumMod val="50000"/>
                  </a:schemeClr>
                </a:solidFill>
                <a:latin typeface="Bell MT" pitchFamily="18" charset="0"/>
                <a:cs typeface="Arabic Typesetting" pitchFamily="66" charset="-78"/>
              </a:rPr>
              <a:t>Strength is the ability to overcome resistance or to act against resisitance </a:t>
            </a:r>
            <a:endParaRPr lang="en-US" sz="4000" dirty="0">
              <a:solidFill>
                <a:schemeClr val="bg2">
                  <a:lumMod val="50000"/>
                </a:schemeClr>
              </a:solidFill>
              <a:latin typeface="Bell MT" pitchFamily="18" charset="0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981200"/>
            <a:ext cx="2883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BC2872"/>
                </a:solidFill>
              </a:rPr>
              <a:t>Types of Strength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Explosive Strength :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It is the ability to overcome resistance with high speed.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1400" dirty="0" smtClean="0">
                <a:solidFill>
                  <a:srgbClr val="C00000"/>
                </a:solidFill>
              </a:rPr>
              <a:t>strength can be further sub-divided into 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1200" dirty="0" smtClean="0">
                <a:solidFill>
                  <a:srgbClr val="0070C0"/>
                </a:solidFill>
              </a:rPr>
              <a:t>Start strength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1200" dirty="0" smtClean="0">
                <a:solidFill>
                  <a:srgbClr val="0070C0"/>
                </a:solidFill>
              </a:rPr>
              <a:t>Strength speed(power)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1200" dirty="0" smtClean="0">
                <a:solidFill>
                  <a:srgbClr val="0070C0"/>
                </a:solidFill>
              </a:rPr>
              <a:t>Speed strength.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000" dirty="0" smtClean="0">
                <a:solidFill>
                  <a:srgbClr val="0070C0"/>
                </a:solidFill>
              </a:rPr>
              <a:t>Start strength : Start strength is the ability to develop maximal muscle force during the starting phase of the movement e.g. sprint start, weight lifting etc.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000" dirty="0" smtClean="0">
                <a:solidFill>
                  <a:srgbClr val="0070C0"/>
                </a:solidFill>
              </a:rPr>
              <a:t>Strength speed : strength speed is the ability to overcome heavy resistances with high speed e.g., throws, jumps etc.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000" dirty="0" smtClean="0">
                <a:solidFill>
                  <a:srgbClr val="0070C0"/>
                </a:solidFill>
              </a:rPr>
              <a:t>Speed strength : speed strength is the ability to overcome lower resistances with high speed e.g., team games, combat sports</a:t>
            </a:r>
          </a:p>
          <a:p>
            <a:pPr marL="514350" indent="-514350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Strength Endurance :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It is the ability to overcome resistance or to act against resistance under conditions of fatigue. </a:t>
            </a:r>
            <a:r>
              <a:rPr lang="en-US" sz="2400" dirty="0" smtClean="0">
                <a:solidFill>
                  <a:srgbClr val="0070C0"/>
                </a:solidFill>
              </a:rPr>
              <a:t>e.g. in combat sports, long duration events, pole vault, road cycling etc.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Muscle Cross Section 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Size of Muscle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Muscle Fibre Spectrum 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White fiberes and Red fibers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Co-ordination 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Inter muscular &amp; intra muscular co-ordination.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Energy Supply: 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Body Weight: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Psychic Factor: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>
                <a:solidFill>
                  <a:srgbClr val="800000"/>
                </a:solidFill>
                <a:latin typeface="Andalus" pitchFamily="18" charset="-78"/>
                <a:cs typeface="Andalus" pitchFamily="18" charset="-78"/>
              </a:rPr>
              <a:t>Factors Determining Strength</a:t>
            </a:r>
            <a:endParaRPr lang="en-US" dirty="0">
              <a:solidFill>
                <a:srgbClr val="8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Physical Exercise: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Types of muscular Contraction :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Static muscle contraction, Dynamic Muscle Contraction &amp; Combination.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 of Strength training: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Dynamic concentric method, Dynamic eccentric method,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Iso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-Kinetic method, Static method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Organisation of strength training: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station training, set training, circuit training, contrast method &amp; decrease resistance and constant repetitions.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Baskerville Old Face" pitchFamily="18" charset="0"/>
              </a:rPr>
              <a:t>H</a:t>
            </a:r>
            <a:r>
              <a:rPr smtClean="0">
                <a:solidFill>
                  <a:srgbClr val="800000"/>
                </a:solidFill>
                <a:latin typeface="Baskerville Old Face" pitchFamily="18" charset="0"/>
              </a:rPr>
              <a:t>ow you will developed strength</a:t>
            </a:r>
            <a:endParaRPr lang="en-US" dirty="0">
              <a:solidFill>
                <a:srgbClr val="80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514600"/>
            <a:ext cx="7924800" cy="3581400"/>
          </a:xfrm>
        </p:spPr>
        <p:txBody>
          <a:bodyPr/>
          <a:lstStyle/>
          <a:p>
            <a:r>
              <a:rPr lang="en-US" dirty="0" smtClean="0">
                <a:solidFill>
                  <a:srgbClr val="050416"/>
                </a:solidFill>
                <a:latin typeface="+mj-lt"/>
              </a:rPr>
              <a:t>Mobility of the Nervous system</a:t>
            </a:r>
          </a:p>
          <a:p>
            <a:r>
              <a:rPr lang="en-US" dirty="0" smtClean="0">
                <a:solidFill>
                  <a:srgbClr val="050416"/>
                </a:solidFill>
                <a:latin typeface="+mj-lt"/>
              </a:rPr>
              <a:t>Explosive Strength</a:t>
            </a:r>
          </a:p>
          <a:p>
            <a:r>
              <a:rPr lang="en-US" dirty="0" smtClean="0">
                <a:solidFill>
                  <a:srgbClr val="050416"/>
                </a:solidFill>
                <a:latin typeface="+mj-lt"/>
              </a:rPr>
              <a:t>Technique</a:t>
            </a:r>
          </a:p>
          <a:p>
            <a:r>
              <a:rPr lang="en-US" dirty="0" smtClean="0">
                <a:solidFill>
                  <a:srgbClr val="050416"/>
                </a:solidFill>
                <a:latin typeface="+mj-lt"/>
              </a:rPr>
              <a:t>Bio-chemical Reserves and Metabolic power</a:t>
            </a:r>
          </a:p>
          <a:p>
            <a:r>
              <a:rPr lang="en-US" dirty="0" smtClean="0">
                <a:solidFill>
                  <a:srgbClr val="050416"/>
                </a:solidFill>
                <a:latin typeface="+mj-lt"/>
              </a:rPr>
              <a:t>Flexibility</a:t>
            </a:r>
          </a:p>
          <a:p>
            <a:r>
              <a:rPr lang="en-US" dirty="0" smtClean="0">
                <a:solidFill>
                  <a:srgbClr val="050416"/>
                </a:solidFill>
                <a:latin typeface="+mj-lt"/>
              </a:rPr>
              <a:t>Psychic Factor</a:t>
            </a:r>
            <a:endParaRPr lang="en-US" dirty="0">
              <a:solidFill>
                <a:srgbClr val="050416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>
                <a:solidFill>
                  <a:srgbClr val="800000"/>
                </a:solidFill>
              </a:rPr>
              <a:t>Speed: </a:t>
            </a:r>
            <a:r>
              <a:rPr sz="3600" smtClean="0">
                <a:solidFill>
                  <a:srgbClr val="391D57"/>
                </a:solidFill>
              </a:rPr>
              <a:t>Ability to move the body quickly.</a:t>
            </a:r>
            <a:endParaRPr lang="en-US" sz="3600" dirty="0">
              <a:solidFill>
                <a:srgbClr val="391D57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752600"/>
            <a:ext cx="4123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C2872"/>
                </a:solidFill>
              </a:rPr>
              <a:t>Factors Determining Speed</a:t>
            </a:r>
            <a:endParaRPr lang="en-US" sz="2400" b="1" dirty="0">
              <a:solidFill>
                <a:srgbClr val="BC28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50416"/>
                </a:solidFill>
              </a:rPr>
              <a:t>Reaction Ability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50416"/>
                </a:solidFill>
              </a:rPr>
              <a:t>Acceleration Ability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50416"/>
                </a:solidFill>
              </a:rPr>
              <a:t>Movement Speed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50416"/>
                </a:solidFill>
              </a:rPr>
              <a:t>Locomotion Ability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50416"/>
                </a:solidFill>
              </a:rPr>
              <a:t>Speed Endurance</a:t>
            </a:r>
            <a:endParaRPr lang="en-US" dirty="0">
              <a:solidFill>
                <a:srgbClr val="05041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>
                <a:solidFill>
                  <a:schemeClr val="bg2">
                    <a:lumMod val="50000"/>
                  </a:schemeClr>
                </a:solidFill>
              </a:rPr>
              <a:t>Components of speed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1752600"/>
          </a:xfrm>
        </p:spPr>
        <p:txBody>
          <a:bodyPr>
            <a:normAutofit fontScale="90000"/>
          </a:bodyPr>
          <a:lstStyle/>
          <a:p>
            <a:pPr algn="ctr"/>
            <a:r>
              <a:rPr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Endurance :</a:t>
            </a:r>
            <a:r>
              <a:rPr smtClean="0">
                <a:solidFill>
                  <a:schemeClr val="bg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"Endurance is the ability to do sports movements, with the desired quality and speed, under cinditions of fatigue."</a:t>
            </a:r>
            <a:r>
              <a:rPr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3429000"/>
            <a:ext cx="4212336" cy="2667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Basic Endurance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General Endurance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Specific Endurance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3352800"/>
            <a:ext cx="4059936" cy="2743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Speed Endurance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Short time Endurance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Middle time Endurance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Long time Endurance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133600"/>
            <a:ext cx="510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Types of Endurance</a:t>
            </a:r>
            <a:endParaRPr lang="en-US" sz="2400" b="1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895600"/>
            <a:ext cx="420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According to nature of activity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5800" y="2895600"/>
            <a:ext cx="4477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According to duration of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Aerobic Capacity :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oxygen intake, oxygen transport, oxygen uptake, energy reserves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Anaerobic Capacity :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phosphogen store, buffer capacity, lactic acid tolerance, aerobic capacity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Movement Economy: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Psychic Factors: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>
                <a:solidFill>
                  <a:srgbClr val="800000"/>
                </a:solidFill>
                <a:latin typeface="Andalus" pitchFamily="18" charset="-78"/>
                <a:cs typeface="Andalus" pitchFamily="18" charset="-78"/>
              </a:rPr>
              <a:t>Factors determining endurance</a:t>
            </a:r>
            <a:endParaRPr lang="en-US" dirty="0">
              <a:solidFill>
                <a:srgbClr val="8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Continuous method: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Interval method: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Repetition method: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Competition method: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smtClean="0">
                <a:solidFill>
                  <a:srgbClr val="800000"/>
                </a:solidFill>
                <a:latin typeface="Andalus" pitchFamily="18" charset="-78"/>
                <a:cs typeface="Andalus" pitchFamily="18" charset="-78"/>
              </a:rPr>
              <a:t>ow you will develop endurance</a:t>
            </a:r>
            <a:endParaRPr lang="en-US" dirty="0">
              <a:solidFill>
                <a:srgbClr val="8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121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Definition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82000" cy="3886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sz="270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“Physical fitness is the ability of the body’s system to function efficiently and effectively.”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sz="270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“Suitability for a particular job, degree of ability to function”</a:t>
            </a:r>
            <a:br>
              <a:rPr sz="270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sz="270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Physical fitness is considered a measure of the body's ability to function efficiently and effectively in work and leisure activities, to be healthy, to resist hypokinetic disease, and to meet emergency situation.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3657600"/>
            <a:ext cx="7772400" cy="2438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Active Flexibility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Passive Flexibility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447800"/>
          </a:xfrm>
        </p:spPr>
        <p:txBody>
          <a:bodyPr>
            <a:normAutofit/>
          </a:bodyPr>
          <a:lstStyle/>
          <a:p>
            <a:pPr algn="ctr"/>
            <a:r>
              <a:rPr smtClean="0">
                <a:solidFill>
                  <a:srgbClr val="800000"/>
                </a:solidFill>
              </a:rPr>
              <a:t>Flexibility: </a:t>
            </a:r>
            <a:r>
              <a:rPr sz="2800" smtClean="0">
                <a:solidFill>
                  <a:srgbClr val="002060"/>
                </a:solidFill>
              </a:rPr>
              <a:t>Range of movement possible at a joint or joints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6670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32166"/>
                </a:solidFill>
              </a:rPr>
              <a:t>Type of Flexibility</a:t>
            </a:r>
            <a:endParaRPr lang="en-US" sz="3200" b="1" dirty="0">
              <a:solidFill>
                <a:srgbClr val="C321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Anatomical structure of the joint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Ligaments of the joint.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Stretch ability of muscles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Co-ordination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Muscle bulk : Size </a:t>
            </a:r>
            <a:r>
              <a:rPr lang="en-US" smtClean="0">
                <a:solidFill>
                  <a:srgbClr val="002060"/>
                </a:solidFill>
              </a:rPr>
              <a:t>of muscle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Strength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>
                <a:solidFill>
                  <a:srgbClr val="800000"/>
                </a:solidFill>
                <a:latin typeface="Andalus" pitchFamily="18" charset="-78"/>
                <a:cs typeface="Andalus" pitchFamily="18" charset="-78"/>
              </a:rPr>
              <a:t>Factors determining Flexibility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Ballistic method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Slow Stretch and hold method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Post iso-metric stretch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smtClean="0">
                <a:solidFill>
                  <a:srgbClr val="800000"/>
                </a:solidFill>
                <a:latin typeface="Andalus" pitchFamily="18" charset="-78"/>
                <a:cs typeface="Andalus" pitchFamily="18" charset="-78"/>
              </a:rPr>
              <a:t>ow you will develop flexibility</a:t>
            </a:r>
            <a:endParaRPr lang="en-US" dirty="0">
              <a:solidFill>
                <a:srgbClr val="8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924800" cy="1371600"/>
          </a:xfrm>
        </p:spPr>
        <p:txBody>
          <a:bodyPr/>
          <a:lstStyle/>
          <a:p>
            <a:r>
              <a:rPr lang="en-US" dirty="0" smtClean="0"/>
              <a:t>Classification of Fitness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29000"/>
            <a:ext cx="7924800" cy="9144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Health Related Fitness : general fitness is a state of health and well-being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Skill Related Fitness : specific fitness is a task-oriented definite based on the ability to perform specific aspects of sports of occupations.</a:t>
            </a:r>
          </a:p>
          <a:p>
            <a:pPr marL="457200" indent="-457200"/>
            <a:r>
              <a:rPr lang="en-US" sz="1600" dirty="0" smtClean="0"/>
              <a:t>	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Skill related fitness is define as working out with a goal of improving a specific  skill</a:t>
            </a:r>
            <a:r>
              <a:rPr lang="en-US" sz="1600" dirty="0" smtClean="0"/>
              <a:t>.</a:t>
            </a:r>
          </a:p>
          <a:p>
            <a:pPr marL="457200" indent="-457200"/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610600" cy="8381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Components Health Related Fitness</a:t>
            </a: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8305800" cy="5105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Muscular Strength : </a:t>
            </a:r>
            <a:r>
              <a:rPr lang="en-US" dirty="0" smtClean="0"/>
              <a:t>Maximum amount of force that can be exerted by a muscle of muscle group against a resistance during a single contraction.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Muscular Endurance : </a:t>
            </a:r>
            <a:r>
              <a:rPr lang="en-US" dirty="0" smtClean="0"/>
              <a:t>Ability of a muscle or muscle group to repeat muscular contractions against a force or to sustain a contraction over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Cardio respiratory Endurance : </a:t>
            </a:r>
            <a:r>
              <a:rPr lang="en-US" dirty="0" smtClean="0"/>
              <a:t>Maximum functional capacity of the cardio respiratory system to sustain work or physical activity involving large muscle groups over an extended period.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Flexibility :</a:t>
            </a:r>
            <a:r>
              <a:rPr lang="en-US" dirty="0" smtClean="0"/>
              <a:t> Range of movement possible at a joint or joints.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Body Composition : </a:t>
            </a:r>
            <a:r>
              <a:rPr lang="en-US" dirty="0" smtClean="0"/>
              <a:t>Amount of body fat relative to fat-free content expressed as a percentage.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Components Skill Related Fitness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305800" cy="4800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Speed :</a:t>
            </a:r>
            <a:r>
              <a:rPr lang="en-US" dirty="0" smtClean="0"/>
              <a:t> Ability to move the body quickly.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Agility :</a:t>
            </a:r>
            <a:r>
              <a:rPr lang="en-US" sz="2000" dirty="0" smtClean="0"/>
              <a:t> Ability to change direction rapidly with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Power :</a:t>
            </a:r>
            <a:r>
              <a:rPr lang="en-US" dirty="0" smtClean="0"/>
              <a:t> ability to produce force at a fast speed, a combination of strength and speed usually applied during a short period.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Balance :</a:t>
            </a:r>
            <a:r>
              <a:rPr lang="en-US" sz="2000" dirty="0" smtClean="0"/>
              <a:t> Ability to maintain equilibrium while stationary or moving.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Coordination </a:t>
            </a:r>
            <a:r>
              <a:rPr lang="en-US" sz="2000" dirty="0" smtClean="0"/>
              <a:t>: Ability to execute movements smoothly an efficiently.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Reaction Time </a:t>
            </a:r>
            <a:r>
              <a:rPr lang="en-US" sz="2000" dirty="0" smtClean="0"/>
              <a:t>: Time elapsed between the administration of  a stimulus.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676400"/>
          </a:xfrm>
        </p:spPr>
        <p:txBody>
          <a:bodyPr/>
          <a:lstStyle/>
          <a:p>
            <a:pPr algn="ctr"/>
            <a:r>
              <a:rPr sz="4000" smtClean="0">
                <a:solidFill>
                  <a:schemeClr val="tx2">
                    <a:lumMod val="25000"/>
                  </a:schemeClr>
                </a:solidFill>
              </a:rPr>
              <a:t>Factors that influence Physical Fitness</a:t>
            </a:r>
            <a:endParaRPr lang="en-US" sz="4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590800"/>
            <a:ext cx="7696200" cy="31242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Physical Activity : </a:t>
            </a:r>
          </a:p>
          <a:p>
            <a:pPr marL="457200" indent="-457200">
              <a:buAutoNum type="arabicPeriod"/>
            </a:pPr>
            <a:r>
              <a:rPr lang="en-US" dirty="0" smtClean="0"/>
              <a:t>Age :</a:t>
            </a:r>
          </a:p>
          <a:p>
            <a:pPr marL="457200" indent="-457200">
              <a:buAutoNum type="arabicPeriod"/>
            </a:pPr>
            <a:r>
              <a:rPr lang="en-US" dirty="0" smtClean="0"/>
              <a:t>Heredity:</a:t>
            </a:r>
          </a:p>
          <a:p>
            <a:pPr marL="457200" indent="-457200">
              <a:buAutoNum type="arabicPeriod"/>
            </a:pPr>
            <a:r>
              <a:rPr lang="en-US" dirty="0" smtClean="0"/>
              <a:t>Nutrition :</a:t>
            </a:r>
          </a:p>
          <a:p>
            <a:pPr marL="457200" indent="-457200">
              <a:buAutoNum type="arabicPeriod"/>
            </a:pPr>
            <a:r>
              <a:rPr lang="en-US" dirty="0" smtClean="0"/>
              <a:t>Maturation:</a:t>
            </a:r>
          </a:p>
          <a:p>
            <a:pPr marL="457200" indent="-457200">
              <a:buAutoNum type="arabicPeriod"/>
            </a:pPr>
            <a:r>
              <a:rPr lang="en-US" dirty="0" smtClean="0"/>
              <a:t>Other life style: Rest, Occupation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50416"/>
                </a:solidFill>
              </a:rPr>
              <a:t>Looking Good.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Feeling Good.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Enjoying Life.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Sound mind &amp; sound body.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Alertness for emergency needed.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Efficiency in work and performance.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Resistance to disease.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Fitness for specific normal task.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Efficient functioning of different system of body.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Success in games &amp; Sports.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>
                <a:solidFill>
                  <a:srgbClr val="391D57"/>
                </a:solidFill>
              </a:rPr>
              <a:t>Benefits of Physical Fitness</a:t>
            </a:r>
            <a:endParaRPr lang="en-US" dirty="0">
              <a:solidFill>
                <a:srgbClr val="391D5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50416"/>
                </a:solidFill>
              </a:rPr>
              <a:t>AAHPER Youth Physical Fitness test.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AAHPER  Health Related Fitness test.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Fleishman Physical fitness test.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National Physical Efficiency test.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Indiana motor fitness test.</a:t>
            </a:r>
            <a:endParaRPr lang="en-US" dirty="0">
              <a:solidFill>
                <a:srgbClr val="05041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Tests for measured Physical Fitness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50416"/>
                </a:solidFill>
              </a:rPr>
              <a:t>Diagnosis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Classification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Selection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Training Evaluation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Development of Norms</a:t>
            </a:r>
          </a:p>
          <a:p>
            <a:r>
              <a:rPr lang="en-US" dirty="0" smtClean="0">
                <a:solidFill>
                  <a:srgbClr val="050416"/>
                </a:solidFill>
              </a:rPr>
              <a:t>Efficiency and Economy</a:t>
            </a:r>
            <a:endParaRPr lang="en-US" dirty="0">
              <a:solidFill>
                <a:srgbClr val="05041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Purpose of Physical Fitness testing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762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FITNESS</vt:lpstr>
      <vt:lpstr> “Physical fitness is the ability of the body’s system to function efficiently and effectively.”   “Suitability for a particular job, degree of ability to function”  Physical fitness is considered a measure of the body's ability to function efficiently and effectively in work and leisure activities, to be healthy, to resist hypokinetic disease, and to meet emergency situation.</vt:lpstr>
      <vt:lpstr>Classification of Fitness</vt:lpstr>
      <vt:lpstr>Components Health Related Fitness</vt:lpstr>
      <vt:lpstr>Components Skill Related Fitness</vt:lpstr>
      <vt:lpstr>Factors that influence Physical Fitness</vt:lpstr>
      <vt:lpstr>Benefits of Physical Fitness</vt:lpstr>
      <vt:lpstr>Tests for measured Physical Fitness</vt:lpstr>
      <vt:lpstr>Purpose of Physical Fitness testing</vt:lpstr>
      <vt:lpstr>Training Components</vt:lpstr>
      <vt:lpstr> Strength : Strength is the ability to overcome resistance or to act against resisitance </vt:lpstr>
      <vt:lpstr>Slide 12</vt:lpstr>
      <vt:lpstr>Factors Determining Strength</vt:lpstr>
      <vt:lpstr>How you will developed strength</vt:lpstr>
      <vt:lpstr>Speed: Ability to move the body quickly.</vt:lpstr>
      <vt:lpstr>Components of speed</vt:lpstr>
      <vt:lpstr>Endurance : "Endurance is the ability to do sports movements, with the desired quality and speed, under cinditions of fatigue." </vt:lpstr>
      <vt:lpstr>Factors determining endurance</vt:lpstr>
      <vt:lpstr>How you will develop endurance</vt:lpstr>
      <vt:lpstr>Flexibility: Range of movement possible at a joint or joints</vt:lpstr>
      <vt:lpstr>Factors determining Flexibility</vt:lpstr>
      <vt:lpstr>How you will develop flexibility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</dc:title>
  <dc:creator>asd</dc:creator>
  <cp:lastModifiedBy>asd</cp:lastModifiedBy>
  <cp:revision>9</cp:revision>
  <dcterms:created xsi:type="dcterms:W3CDTF">2016-06-26T15:33:28Z</dcterms:created>
  <dcterms:modified xsi:type="dcterms:W3CDTF">2020-03-23T14:07:46Z</dcterms:modified>
</cp:coreProperties>
</file>